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9" r:id="rId4"/>
    <p:sldId id="258" r:id="rId5"/>
    <p:sldId id="261" r:id="rId6"/>
    <p:sldId id="259" r:id="rId7"/>
    <p:sldId id="268" r:id="rId8"/>
    <p:sldId id="262" r:id="rId9"/>
    <p:sldId id="263" r:id="rId10"/>
    <p:sldId id="264" r:id="rId11"/>
    <p:sldId id="265" r:id="rId12"/>
    <p:sldId id="270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57E55-A30D-4D0E-AD63-76E5D95E79B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C6BE6-3517-4F82-8DEC-67B3FE17D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179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06E9-5B57-4CB7-9D5F-00F5D2A81D7F}" type="datetime1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16E1-5285-418D-9C91-B7DDA13D8B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8C55-AD0C-4024-A41C-C7DF467D3EEE}" type="datetime1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16E1-5285-418D-9C91-B7DDA13D8B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16C5-7EC1-4B80-BD4F-E9D3F1922845}" type="datetime1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16E1-5285-418D-9C91-B7DDA13D8B8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01B3-6A4A-40A3-B34E-EF5A6C2F3A2C}" type="datetime1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16E1-5285-418D-9C91-B7DDA13D8B8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A06F-3BF7-4BC9-91F4-7D7574A9B83B}" type="datetime1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16E1-5285-418D-9C91-B7DDA13D8B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44192-BA68-4DDB-802A-03F66CAAF575}" type="datetime1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16E1-5285-418D-9C91-B7DDA13D8B8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7079-FB86-44C2-A1A5-9CFAC7DE4907}" type="datetime1">
              <a:rPr lang="ru-RU" smtClean="0"/>
              <a:t>15.04.2020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16E1-5285-418D-9C91-B7DDA13D8B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6831-25B0-41E2-8E58-9B87508BB8B2}" type="datetime1">
              <a:rPr lang="ru-RU" smtClean="0"/>
              <a:t>15.04.2020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16E1-5285-418D-9C91-B7DDA13D8B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0443-DD19-4002-A9C1-A09819E38A6A}" type="datetime1">
              <a:rPr lang="ru-RU" smtClean="0"/>
              <a:t>15.04.2020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16E1-5285-418D-9C91-B7DDA13D8B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FB60-40D6-459B-B29F-E5936774BCC4}" type="datetime1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16E1-5285-418D-9C91-B7DDA13D8B8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78BD-E588-4A33-8394-771BCC474D27}" type="datetime1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16E1-5285-418D-9C91-B7DDA13D8B8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C840FB6-D13D-4B7A-93C8-E955F2B57BA8}" type="datetime1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4CC16E1-5285-418D-9C91-B7DDA13D8B8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1181" y="1772816"/>
            <a:ext cx="8280920" cy="115212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Историческая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преемственность воздушно-транспортных платформ «АЭРОСМЕНА» в Арктике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653136"/>
            <a:ext cx="6400800" cy="68111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Восьмая научно-практическая конференция «Полярные чтения»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Санкт-Петербург, 2020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3168" y="3234466"/>
            <a:ext cx="5400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/>
              <a:t>ЛАЗАРЕВ Алексей Владимирович,</a:t>
            </a:r>
          </a:p>
          <a:p>
            <a:pPr algn="r"/>
            <a:r>
              <a:rPr lang="ru-RU" sz="1400" b="1" i="1" dirty="0"/>
              <a:t>Член </a:t>
            </a:r>
            <a:r>
              <a:rPr lang="ru-RU" sz="1400" b="1" i="1" dirty="0" smtClean="0"/>
              <a:t>Совета</a:t>
            </a:r>
          </a:p>
          <a:p>
            <a:pPr algn="r"/>
            <a:r>
              <a:rPr lang="ru-RU" sz="1400" b="1" i="1" dirty="0" smtClean="0"/>
              <a:t>«</a:t>
            </a:r>
            <a:r>
              <a:rPr lang="ru-RU" sz="1400" b="1" i="1" dirty="0"/>
              <a:t>Инициативного КБ Дирижаблестроения (ИКБД) «Аэросмена</a:t>
            </a:r>
            <a:r>
              <a:rPr lang="ru-RU" sz="1400" b="1" i="1" dirty="0" smtClean="0"/>
              <a:t>»</a:t>
            </a:r>
            <a:endParaRPr lang="ru-RU" sz="14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252" t="11697"/>
          <a:stretch/>
        </p:blipFill>
        <p:spPr>
          <a:xfrm>
            <a:off x="179512" y="5662871"/>
            <a:ext cx="2008918" cy="108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1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19476" y="2708921"/>
            <a:ext cx="3924424" cy="331236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Реализованная с помощью МВТА «Аэросмена» система воздушно-транспортного обслуживания ориентирована на оптимальную и высокорентабельную </a:t>
            </a:r>
            <a:r>
              <a:rPr lang="ru-RU" b="1" dirty="0" smtClean="0"/>
              <a:t>схему </a:t>
            </a:r>
            <a:r>
              <a:rPr lang="ru-RU" b="1" dirty="0"/>
              <a:t>«от двери до двери», что позволит кардинально </a:t>
            </a:r>
            <a:r>
              <a:rPr lang="ru-RU" b="1" dirty="0" smtClean="0"/>
              <a:t>упростить решение транспортно-логистических задач и улучшить </a:t>
            </a:r>
            <a:r>
              <a:rPr lang="ru-RU" b="1" dirty="0"/>
              <a:t>ситуацию со снабжением регионов Арктики, а также удаленных районов Сибири и Дальнего Востока, открыв также новые перспективные направления в развитии экономической и социальной сферы.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7"/>
          <a:stretch/>
        </p:blipFill>
        <p:spPr>
          <a:xfrm>
            <a:off x="395536" y="476672"/>
            <a:ext cx="2520280" cy="2990045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9630"/>
            <a:ext cx="2319684" cy="283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5252" t="11697"/>
          <a:stretch/>
        </p:blipFill>
        <p:spPr>
          <a:xfrm>
            <a:off x="179512" y="5662871"/>
            <a:ext cx="2008918" cy="108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1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42636"/>
            <a:ext cx="3176860" cy="286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9" y="548680"/>
            <a:ext cx="2380976" cy="276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0241" y="2996952"/>
            <a:ext cx="4680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НТР </a:t>
            </a:r>
            <a:r>
              <a:rPr lang="en-US" b="1" dirty="0">
                <a:solidFill>
                  <a:srgbClr val="002060"/>
                </a:solidFill>
              </a:rPr>
              <a:t>XXI</a:t>
            </a:r>
            <a:r>
              <a:rPr lang="ru-RU" b="1" dirty="0">
                <a:solidFill>
                  <a:srgbClr val="002060"/>
                </a:solidFill>
              </a:rPr>
              <a:t> в. </a:t>
            </a:r>
            <a:r>
              <a:rPr lang="ru-RU" b="1" dirty="0" smtClean="0">
                <a:solidFill>
                  <a:srgbClr val="002060"/>
                </a:solidFill>
              </a:rPr>
              <a:t>позволяет </a:t>
            </a:r>
            <a:r>
              <a:rPr lang="ru-RU" b="1" dirty="0">
                <a:solidFill>
                  <a:srgbClr val="002060"/>
                </a:solidFill>
              </a:rPr>
              <a:t>вдохнуть новую жизнь в аэростатические транспортные технологии, </a:t>
            </a:r>
            <a:r>
              <a:rPr lang="ru-RU" b="1" dirty="0" smtClean="0">
                <a:solidFill>
                  <a:srgbClr val="002060"/>
                </a:solidFill>
              </a:rPr>
              <a:t>способные </a:t>
            </a:r>
            <a:r>
              <a:rPr lang="ru-RU" b="1" dirty="0">
                <a:solidFill>
                  <a:srgbClr val="002060"/>
                </a:solidFill>
              </a:rPr>
              <a:t>занять </a:t>
            </a:r>
            <a:r>
              <a:rPr lang="ru-RU" b="1" dirty="0" smtClean="0">
                <a:solidFill>
                  <a:srgbClr val="002060"/>
                </a:solidFill>
              </a:rPr>
              <a:t>особую </a:t>
            </a:r>
            <a:r>
              <a:rPr lang="ru-RU" b="1" dirty="0">
                <a:solidFill>
                  <a:srgbClr val="002060"/>
                </a:solidFill>
              </a:rPr>
              <a:t>нишу в транспортно-логистической </a:t>
            </a:r>
            <a:r>
              <a:rPr lang="ru-RU" b="1" dirty="0" smtClean="0">
                <a:solidFill>
                  <a:srgbClr val="002060"/>
                </a:solidFill>
              </a:rPr>
              <a:t>системе России, </a:t>
            </a:r>
            <a:r>
              <a:rPr lang="ru-RU" b="1" dirty="0">
                <a:solidFill>
                  <a:srgbClr val="002060"/>
                </a:solidFill>
              </a:rPr>
              <a:t>прежде всего, в зоне вечной мерзлоты и Арктике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Таким </a:t>
            </a:r>
            <a:r>
              <a:rPr lang="ru-RU" b="1" dirty="0" smtClean="0">
                <a:solidFill>
                  <a:srgbClr val="002060"/>
                </a:solidFill>
              </a:rPr>
              <a:t>образом, </a:t>
            </a:r>
            <a:r>
              <a:rPr lang="ru-RU" b="1" dirty="0">
                <a:solidFill>
                  <a:srgbClr val="002060"/>
                </a:solidFill>
              </a:rPr>
              <a:t>следует рассматривать МВТА как перспективное и актуальное для полярной области </a:t>
            </a:r>
            <a:r>
              <a:rPr lang="ru-RU" b="1" dirty="0" smtClean="0">
                <a:solidFill>
                  <a:srgbClr val="002060"/>
                </a:solidFill>
              </a:rPr>
              <a:t>транспортно-логистическое </a:t>
            </a:r>
            <a:r>
              <a:rPr lang="ru-RU" b="1" dirty="0">
                <a:solidFill>
                  <a:srgbClr val="002060"/>
                </a:solidFill>
              </a:rPr>
              <a:t>решение.</a:t>
            </a:r>
          </a:p>
        </p:txBody>
      </p:sp>
      <p:pic>
        <p:nvPicPr>
          <p:cNvPr id="7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3" b="45981"/>
          <a:stretch>
            <a:fillRect/>
          </a:stretch>
        </p:blipFill>
        <p:spPr bwMode="auto">
          <a:xfrm>
            <a:off x="3441243" y="980728"/>
            <a:ext cx="5112568" cy="166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8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235203" cy="508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60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3212976"/>
            <a:ext cx="8229600" cy="125272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33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44008" y="2699048"/>
            <a:ext cx="4104456" cy="3984532"/>
          </a:xfrm>
        </p:spPr>
        <p:txBody>
          <a:bodyPr>
            <a:normAutofit fontScale="85000" lnSpcReduction="10000"/>
          </a:bodyPr>
          <a:lstStyle/>
          <a:p>
            <a:r>
              <a:rPr lang="ru-RU" sz="1800" b="1" dirty="0" smtClean="0"/>
              <a:t>Площадь Арктики -  27 млн. км²</a:t>
            </a:r>
          </a:p>
          <a:p>
            <a:r>
              <a:rPr lang="ru-RU" sz="1800" b="1" dirty="0" smtClean="0"/>
              <a:t>Протяженность арктического побережья – 38.700 км (Россия – 22.600 км)</a:t>
            </a:r>
          </a:p>
          <a:p>
            <a:r>
              <a:rPr lang="ru-RU" sz="1800" b="1" dirty="0"/>
              <a:t>Расстояние Мурманск – Северный полюс = 2.400 км</a:t>
            </a:r>
          </a:p>
          <a:p>
            <a:r>
              <a:rPr lang="ru-RU" sz="1800" b="1" dirty="0" smtClean="0"/>
              <a:t>Страны Арктики – Россия, Канада, США, Норвегия, Дания + Исландия, Швеция, Финляндия</a:t>
            </a:r>
          </a:p>
          <a:p>
            <a:r>
              <a:rPr lang="ru-RU" sz="1800" b="1" dirty="0" smtClean="0"/>
              <a:t>Природные ресурсы – 13% неразведанных мировых запасов нефти, 30% мировых неразведанных запасов газа, 20% мировых неразведанных запасов </a:t>
            </a:r>
            <a:r>
              <a:rPr lang="ru-RU" sz="1800" b="1" dirty="0" err="1" smtClean="0"/>
              <a:t>газоконденсата</a:t>
            </a:r>
            <a:endParaRPr lang="ru-RU" sz="1800" b="1" dirty="0" smtClean="0"/>
          </a:p>
          <a:p>
            <a:r>
              <a:rPr lang="ru-RU" sz="1800" b="1" dirty="0" smtClean="0"/>
              <a:t>84% природных ресурсов Арктики – на шельфе (большая часть на глубине до 500 м)</a:t>
            </a:r>
          </a:p>
          <a:p>
            <a:r>
              <a:rPr lang="ru-RU" sz="1800" b="1" dirty="0" smtClean="0"/>
              <a:t>Температуры – от -2°С до -25°С</a:t>
            </a:r>
          </a:p>
          <a:p>
            <a:r>
              <a:rPr lang="ru-RU" sz="1800" b="1" dirty="0" smtClean="0"/>
              <a:t>Ветра – до 16-20 м/с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252" t="11697"/>
          <a:stretch/>
        </p:blipFill>
        <p:spPr>
          <a:xfrm>
            <a:off x="179512" y="5662871"/>
            <a:ext cx="2008918" cy="10872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08" y="260648"/>
            <a:ext cx="40671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215" y="5168213"/>
            <a:ext cx="3923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Арктика</a:t>
            </a:r>
            <a:r>
              <a:rPr lang="ru-RU" sz="1600" dirty="0" smtClean="0"/>
              <a:t> - </a:t>
            </a:r>
            <a:r>
              <a:rPr lang="ru-RU" sz="1600" dirty="0"/>
              <a:t> греч. </a:t>
            </a:r>
            <a:r>
              <a:rPr lang="el-GR" sz="1600" dirty="0" smtClean="0"/>
              <a:t>ἄρκτος</a:t>
            </a:r>
            <a:r>
              <a:rPr lang="ru-RU" sz="1600" dirty="0" smtClean="0"/>
              <a:t> - медведица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220072" y="1124744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АРКТИКА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529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3" y="2492896"/>
            <a:ext cx="7408333" cy="1368152"/>
          </a:xfrm>
        </p:spPr>
        <p:txBody>
          <a:bodyPr>
            <a:normAutofit/>
          </a:bodyPr>
          <a:lstStyle/>
          <a:p>
            <a:r>
              <a:rPr lang="ru-RU" sz="2000" b="1" dirty="0"/>
              <a:t>История освоения Арктики с помощью воздухоплавательной техники дает представление о характере проблем аэростатического транспорта при эксплуатации в суровых климатических условиях.</a:t>
            </a:r>
          </a:p>
        </p:txBody>
      </p:sp>
      <p:pic>
        <p:nvPicPr>
          <p:cNvPr id="1026" name="Picture 2" descr="Романтики Аркт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42067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252" t="11697"/>
          <a:stretch/>
        </p:blipFill>
        <p:spPr>
          <a:xfrm>
            <a:off x="323528" y="5384450"/>
            <a:ext cx="2008918" cy="108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9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64088" y="2636912"/>
            <a:ext cx="2844304" cy="3816424"/>
          </a:xfrm>
        </p:spPr>
        <p:txBody>
          <a:bodyPr>
            <a:normAutofit fontScale="85000" lnSpcReduction="10000"/>
          </a:bodyPr>
          <a:lstStyle/>
          <a:p>
            <a:r>
              <a:rPr lang="ru-RU" sz="1800" b="1" dirty="0"/>
              <a:t>Исследуя произошедшую в 1928 г. катастрофу дирижабля «Италия», произошедшую во время арктической экспедиции Умберто Нобиле, можно сформировать целый </a:t>
            </a:r>
            <a:r>
              <a:rPr lang="ru-RU" sz="1800" b="1" dirty="0" smtClean="0"/>
              <a:t>комплекс </a:t>
            </a:r>
            <a:r>
              <a:rPr lang="ru-RU" sz="1800" b="1" dirty="0"/>
              <a:t>задач, которые необходимо разрешать разработчикам дирижаблей нового поколения. Среди них — обледенение, прочностные характеристики конструкции, управляемость, системы спасения, балластировка, приземление и др.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Попытки исследования Арктики при помощи дирижаблей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Дирижабль «Италия» 1928 г.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252" t="11697"/>
          <a:stretch/>
        </p:blipFill>
        <p:spPr>
          <a:xfrm>
            <a:off x="179512" y="5662871"/>
            <a:ext cx="2008918" cy="1087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5" y="2420888"/>
            <a:ext cx="4458072" cy="306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77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80112" y="2517732"/>
            <a:ext cx="3168352" cy="386359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Во </a:t>
            </a:r>
            <a:r>
              <a:rPr lang="ru-RU" b="1" dirty="0"/>
              <a:t>время полета экспедиции шведского аэронавта Соломона </a:t>
            </a:r>
            <a:r>
              <a:rPr lang="ru-RU" b="1" dirty="0" err="1"/>
              <a:t>Андрэ</a:t>
            </a:r>
            <a:r>
              <a:rPr lang="ru-RU" b="1" dirty="0"/>
              <a:t> к полюсу на аэростате «Орел</a:t>
            </a:r>
            <a:r>
              <a:rPr lang="ru-RU" b="1" dirty="0" smtClean="0"/>
              <a:t>» из-за несовершенства материала оболочки и </a:t>
            </a:r>
            <a:r>
              <a:rPr lang="ru-RU" b="1" dirty="0"/>
              <a:t>инженерных </a:t>
            </a:r>
            <a:r>
              <a:rPr lang="ru-RU" b="1" dirty="0" smtClean="0"/>
              <a:t>просчетов</a:t>
            </a:r>
            <a:r>
              <a:rPr lang="ru-RU" b="1" dirty="0"/>
              <a:t> аппарат не </a:t>
            </a:r>
            <a:r>
              <a:rPr lang="ru-RU" b="1" dirty="0" smtClean="0"/>
              <a:t>смог </a:t>
            </a:r>
            <a:r>
              <a:rPr lang="ru-RU" b="1" dirty="0"/>
              <a:t>набрать </a:t>
            </a:r>
            <a:r>
              <a:rPr lang="ru-RU" b="1" dirty="0" smtClean="0"/>
              <a:t>высоту. </a:t>
            </a:r>
            <a:r>
              <a:rPr lang="ru-RU" b="1" dirty="0"/>
              <a:t>В</a:t>
            </a:r>
            <a:r>
              <a:rPr lang="ru-RU" b="1" dirty="0" smtClean="0"/>
              <a:t> </a:t>
            </a:r>
            <a:r>
              <a:rPr lang="ru-RU" b="1" dirty="0"/>
              <a:t>течение 3-х дней гондола волочилась по </a:t>
            </a:r>
            <a:r>
              <a:rPr lang="ru-RU" b="1" dirty="0" smtClean="0"/>
              <a:t>ледяным торосам</a:t>
            </a:r>
            <a:r>
              <a:rPr lang="ru-RU" b="1" dirty="0"/>
              <a:t>. </a:t>
            </a:r>
            <a:r>
              <a:rPr lang="ru-RU" b="1" dirty="0" smtClean="0"/>
              <a:t>В итоге экипаж оставил шар среди льдин и, возвращаясь пешком, погиб.</a:t>
            </a:r>
            <a:endParaRPr lang="ru-RU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Аэростат «Орел» (1897 г.)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27" y="2420888"/>
            <a:ext cx="4968552" cy="303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252" t="11697"/>
          <a:stretch/>
        </p:blipFill>
        <p:spPr>
          <a:xfrm>
            <a:off x="262697" y="5661248"/>
            <a:ext cx="2008918" cy="108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7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868144" y="2636912"/>
            <a:ext cx="2880320" cy="4043557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Полярный вояж дирижабля </a:t>
            </a:r>
            <a:r>
              <a:rPr lang="en-US" b="1" dirty="0"/>
              <a:t>America </a:t>
            </a:r>
            <a:r>
              <a:rPr lang="ru-RU" b="1" dirty="0"/>
              <a:t>фактически не состоялся из-за </a:t>
            </a:r>
            <a:r>
              <a:rPr lang="ru-RU" b="1" dirty="0" smtClean="0"/>
              <a:t>конструкционных проблем.</a:t>
            </a:r>
          </a:p>
          <a:p>
            <a:r>
              <a:rPr lang="ru-RU" b="1" dirty="0" smtClean="0"/>
              <a:t> </a:t>
            </a:r>
            <a:r>
              <a:rPr lang="ru-RU" b="1" dirty="0"/>
              <a:t>Для эксплуатации аэростатических систем в Арктике разработчикам требуется извлечь уроки из допущенных инженерных ошибок при проектировании такой техники.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Дирижабль «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(1906 г.)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252" t="11697"/>
          <a:stretch/>
        </p:blipFill>
        <p:spPr>
          <a:xfrm>
            <a:off x="179512" y="5662871"/>
            <a:ext cx="2008918" cy="108727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28" y="2420888"/>
            <a:ext cx="5012360" cy="295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92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79712" y="3227388"/>
            <a:ext cx="7056784" cy="3489837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Для борьбы с обледенением применяется </a:t>
            </a:r>
            <a:r>
              <a:rPr lang="ru-RU" sz="1400" b="1" dirty="0" err="1" smtClean="0"/>
              <a:t>антиобледенительный</a:t>
            </a:r>
            <a:r>
              <a:rPr lang="ru-RU" sz="1400" b="1" dirty="0" smtClean="0"/>
              <a:t> </a:t>
            </a:r>
            <a:r>
              <a:rPr lang="ru-RU" sz="1400" b="1" dirty="0" smtClean="0"/>
              <a:t>корпус, способный выдерживать температуры до - 60°С</a:t>
            </a:r>
            <a:endParaRPr lang="ru-RU" sz="1400" b="1" dirty="0" smtClean="0"/>
          </a:p>
          <a:p>
            <a:r>
              <a:rPr lang="ru-RU" sz="1400" b="1" dirty="0" smtClean="0"/>
              <a:t>С арктическими ветрами позволяет справиться </a:t>
            </a:r>
            <a:r>
              <a:rPr lang="ru-RU" sz="1400" b="1" dirty="0" err="1" smtClean="0"/>
              <a:t>равнообтекаемая</a:t>
            </a:r>
            <a:r>
              <a:rPr lang="ru-RU" sz="1400" b="1" dirty="0" smtClean="0"/>
              <a:t> форма и применение смарт-системы управления </a:t>
            </a:r>
            <a:r>
              <a:rPr lang="ru-RU" sz="1400" b="1" dirty="0" err="1" smtClean="0"/>
              <a:t>аэроплатформой</a:t>
            </a:r>
            <a:endParaRPr lang="ru-RU" sz="1400" b="1" dirty="0" smtClean="0"/>
          </a:p>
          <a:p>
            <a:r>
              <a:rPr lang="ru-RU" sz="1400" b="1" dirty="0" smtClean="0"/>
              <a:t>Отсутствие логистической инфраструктуры компенсируется наличием автономной системы погрузки/разгрузки</a:t>
            </a:r>
          </a:p>
          <a:p>
            <a:r>
              <a:rPr lang="ru-RU" sz="1400" b="1" dirty="0" smtClean="0"/>
              <a:t>«Аэросмена» позволяет решать в </a:t>
            </a:r>
            <a:r>
              <a:rPr lang="ru-RU" sz="1400" b="1" dirty="0" smtClean="0"/>
              <a:t>Арктике общие и </a:t>
            </a:r>
            <a:r>
              <a:rPr lang="ru-RU" sz="1400" b="1" dirty="0" smtClean="0"/>
              <a:t>специальные, гражданские и военные </a:t>
            </a:r>
            <a:r>
              <a:rPr lang="ru-RU" sz="1400" b="1" dirty="0" smtClean="0"/>
              <a:t>задачи, в том числе освоение новых месторождений полезных ископаемых</a:t>
            </a:r>
            <a:endParaRPr lang="ru-RU" sz="1400" b="1" dirty="0" smtClean="0"/>
          </a:p>
          <a:p>
            <a:r>
              <a:rPr lang="ru-RU" sz="1400" b="1" dirty="0" smtClean="0"/>
              <a:t>Оперативное изменение специализации обеспечивает </a:t>
            </a:r>
            <a:r>
              <a:rPr lang="ru-RU" sz="1400" b="1" dirty="0" smtClean="0"/>
              <a:t>многофункциональность дирижабля</a:t>
            </a:r>
            <a:endParaRPr lang="ru-RU" sz="1400" b="1" dirty="0" smtClean="0"/>
          </a:p>
          <a:p>
            <a:r>
              <a:rPr lang="ru-RU" sz="1400" b="1" dirty="0" smtClean="0"/>
              <a:t>Возможны длительные, протяженные перелеты</a:t>
            </a:r>
          </a:p>
          <a:p>
            <a:r>
              <a:rPr lang="ru-RU" sz="1400" b="1" dirty="0" smtClean="0"/>
              <a:t>С учетом размеров корпуса (</a:t>
            </a:r>
            <a:r>
              <a:rPr lang="en-US" sz="1400" b="1" dirty="0" smtClean="0"/>
              <a:t>ø</a:t>
            </a:r>
            <a:r>
              <a:rPr lang="ru-RU" sz="1400" b="1" dirty="0" smtClean="0"/>
              <a:t>200 м) </a:t>
            </a:r>
            <a:r>
              <a:rPr lang="ru-RU" sz="1400" b="1" dirty="0" smtClean="0"/>
              <a:t>оболочка может </a:t>
            </a:r>
            <a:r>
              <a:rPr lang="ru-RU" sz="1400" b="1" dirty="0" smtClean="0"/>
              <a:t>использоваться в наземном положении в качестве экспедиционной исследовательской лаборатории, электростанции, склада для разработки месторождений</a:t>
            </a:r>
            <a:endParaRPr lang="ru-RU" sz="14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транспортно-логистических задач в Арктике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возможностями дирижабля «Аэросмена» - МВТА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XXI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252" t="11697"/>
          <a:stretch/>
        </p:blipFill>
        <p:spPr>
          <a:xfrm>
            <a:off x="179512" y="5373216"/>
            <a:ext cx="2008918" cy="1087272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09701"/>
            <a:ext cx="3889375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62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4485" y="3465765"/>
            <a:ext cx="8712968" cy="2226560"/>
          </a:xfrm>
        </p:spPr>
        <p:txBody>
          <a:bodyPr>
            <a:normAutofit/>
          </a:bodyPr>
          <a:lstStyle/>
          <a:p>
            <a:r>
              <a:rPr lang="ru-RU" sz="1600" b="1" dirty="0"/>
              <a:t>Конструктивно концепция МВТА реализована по розьерному типу, </a:t>
            </a:r>
            <a:r>
              <a:rPr lang="ru-RU" sz="1600" b="1" dirty="0" smtClean="0"/>
              <a:t>предполагающему два источника создания </a:t>
            </a:r>
            <a:r>
              <a:rPr lang="ru-RU" sz="1600" b="1" dirty="0"/>
              <a:t>подъемной </a:t>
            </a:r>
            <a:r>
              <a:rPr lang="ru-RU" sz="1600" b="1" dirty="0" smtClean="0"/>
              <a:t>силы.</a:t>
            </a:r>
          </a:p>
          <a:p>
            <a:r>
              <a:rPr lang="ru-RU" sz="1600" b="1" dirty="0" smtClean="0"/>
              <a:t>Первый </a:t>
            </a:r>
            <a:r>
              <a:rPr lang="ru-RU" sz="1600" b="1" dirty="0"/>
              <a:t>— ёмкости с гелием, находящиеся в верхней части оболочки, благодаря которым обеспечивается подъём только пустой конструкции, что </a:t>
            </a:r>
            <a:r>
              <a:rPr lang="ru-RU" sz="1600" b="1" dirty="0" smtClean="0"/>
              <a:t>требуется </a:t>
            </a:r>
            <a:r>
              <a:rPr lang="ru-RU" sz="1600" b="1" dirty="0"/>
              <a:t>для выполнения порожних перелётов</a:t>
            </a:r>
            <a:r>
              <a:rPr lang="ru-RU" sz="1600" b="1" dirty="0" smtClean="0"/>
              <a:t>.</a:t>
            </a:r>
          </a:p>
          <a:p>
            <a:r>
              <a:rPr lang="ru-RU" sz="1600" b="1" dirty="0" smtClean="0"/>
              <a:t>Второй </a:t>
            </a:r>
            <a:r>
              <a:rPr lang="ru-RU" sz="1600" b="1" dirty="0"/>
              <a:t>— полости с горячим воздухом от маршевых двигателей вертолетного </a:t>
            </a:r>
            <a:r>
              <a:rPr lang="ru-RU" sz="1600" b="1" dirty="0" smtClean="0"/>
              <a:t>типа, </a:t>
            </a:r>
            <a:r>
              <a:rPr lang="ru-RU" sz="1600" b="1" dirty="0"/>
              <a:t>нагнетаемым внутрь. Именно этот ресурс подъёмной силы обеспечивает транспортировку полезной нагрузки.</a:t>
            </a:r>
          </a:p>
        </p:txBody>
      </p:sp>
      <p:pic>
        <p:nvPicPr>
          <p:cNvPr id="6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426771" cy="327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252" t="11697"/>
          <a:stretch/>
        </p:blipFill>
        <p:spPr>
          <a:xfrm>
            <a:off x="179512" y="5662871"/>
            <a:ext cx="2008918" cy="108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2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88024" y="1772816"/>
            <a:ext cx="3564384" cy="4936831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/>
              <a:t>За регулирование подъемной силы на борту </a:t>
            </a:r>
            <a:r>
              <a:rPr lang="ru-RU" b="1" dirty="0" smtClean="0"/>
              <a:t>отвечает смарт-система управления полетом (ССУП).</a:t>
            </a:r>
            <a:endParaRPr lang="ru-RU" b="1" dirty="0"/>
          </a:p>
          <a:p>
            <a:r>
              <a:rPr lang="ru-RU" b="1" dirty="0"/>
              <a:t>Подогреваемая изнутри оболочка исключает обледенение и скопление осадков поверх корпуса.</a:t>
            </a:r>
          </a:p>
          <a:p>
            <a:r>
              <a:rPr lang="ru-RU" b="1" dirty="0"/>
              <a:t>МВТА «Аэросмена» снабжена силовой установкой, обеспечивающей выполнение безопасного и уверенного полёта даже после одного или нескольких отказов бортового оборудования и систем. </a:t>
            </a:r>
          </a:p>
          <a:p>
            <a:r>
              <a:rPr lang="ru-RU" b="1" dirty="0"/>
              <a:t>Проектные решения МВТА ориентированы на достижение сверхдальних показателей беспосадочного полета: 5000 км и более со скоростью до 200 км/ч, а также уверенное маневрирование, зависание в заданной точке пространства со стабилизацией координат и высоты, вертикальные взлёт. </a:t>
            </a:r>
          </a:p>
          <a:p>
            <a:r>
              <a:rPr lang="ru-RU" b="1" dirty="0"/>
              <a:t>Многофункциональность МВТА достигается за счет сменных грузовых и пассажирских модулей, имеющих свою спецификацию: контейнеровоз, кузов для сыпучих и твердотельных грузов, </a:t>
            </a:r>
            <a:r>
              <a:rPr lang="ru-RU" b="1" dirty="0" err="1"/>
              <a:t>цистерновоз</a:t>
            </a:r>
            <a:r>
              <a:rPr lang="ru-RU" b="1" dirty="0"/>
              <a:t>, пандус для переноса неразборных </a:t>
            </a:r>
            <a:r>
              <a:rPr lang="ru-RU" b="1" dirty="0" smtClean="0"/>
              <a:t>грузов, в том числе буровых вышек </a:t>
            </a:r>
            <a:r>
              <a:rPr lang="ru-RU" b="1" dirty="0"/>
              <a:t>на внешней подвеске и др.</a:t>
            </a:r>
          </a:p>
        </p:txBody>
      </p:sp>
      <p:pic>
        <p:nvPicPr>
          <p:cNvPr id="5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292" y="3717032"/>
            <a:ext cx="2085174" cy="205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7045"/>
            <a:ext cx="3714179" cy="293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5252" t="11697"/>
          <a:stretch/>
        </p:blipFill>
        <p:spPr>
          <a:xfrm>
            <a:off x="179512" y="5445224"/>
            <a:ext cx="2008918" cy="108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252</TotalTime>
  <Words>725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Историческая преемственность воздушно-транспортных платформ «АЭРОСМЕНА» в Арктике</vt:lpstr>
      <vt:lpstr>Презентация PowerPoint</vt:lpstr>
      <vt:lpstr>Презентация PowerPoint</vt:lpstr>
      <vt:lpstr>Попытки исследования Арктики при помощи дирижаблей Дирижабль «Италия» 1928 г.</vt:lpstr>
      <vt:lpstr>Аэростат «Орел» (1897 г.)</vt:lpstr>
      <vt:lpstr>Дирижабль «America» (1906 г.) </vt:lpstr>
      <vt:lpstr>Решение транспортно-логистических задач в Арктике возможностями дирижабля «Аэросмена» - МВТА XXI 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Историческая возможность повышения эффективности воздушно-транспортной системы Арктики на основе внедрения линейки многофункциональных воздушно-транспортных аэроплатформ (МВТА) «Аэросмена»: инновации, экономичность, экологически ориентированные технологии.</dc:title>
  <dc:creator>Алексей Лазарев</dc:creator>
  <cp:lastModifiedBy>Алексей Лазарев</cp:lastModifiedBy>
  <cp:revision>27</cp:revision>
  <dcterms:created xsi:type="dcterms:W3CDTF">2020-02-01T14:41:11Z</dcterms:created>
  <dcterms:modified xsi:type="dcterms:W3CDTF">2020-04-15T09:45:03Z</dcterms:modified>
</cp:coreProperties>
</file>